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6858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2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A83B"/>
    <a:srgbClr val="923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8"/>
    <p:restoredTop sz="94635"/>
  </p:normalViewPr>
  <p:slideViewPr>
    <p:cSldViewPr snapToGrid="0">
      <p:cViewPr>
        <p:scale>
          <a:sx n="355" d="100"/>
          <a:sy n="355" d="100"/>
        </p:scale>
        <p:origin x="424" y="-1848"/>
      </p:cViewPr>
      <p:guideLst>
        <p:guide orient="horz" pos="663"/>
        <p:guide pos="2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15172-FAF3-1C47-AEBD-E7240718F84F}" type="datetimeFigureOut">
              <a:rPr lang="en-US" smtClean="0"/>
              <a:pPr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8937A-7121-744A-9D24-86C507D205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2130427"/>
            <a:ext cx="5829300" cy="147002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3729037" y="366713"/>
            <a:ext cx="1157288" cy="780097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57176" y="366713"/>
            <a:ext cx="3357563" cy="780097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57177" y="2133601"/>
            <a:ext cx="2257425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628902" y="2133601"/>
            <a:ext cx="2257425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2174876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71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71" y="2174876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2" y="273051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9" y="273051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2" y="1435101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4800601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612774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5367339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3F812-EE07-4559-8742-91EC9A5AF127}" type="datetimeFigureOut">
              <a:rPr lang="es-ES" smtClean="0"/>
              <a:pPr/>
              <a:t>26/6/18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33AF-5112-4DA1-BB6D-9A94749541A9}" type="slidenum">
              <a:rPr lang="es-ES" smtClean="0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(null)"/><Relationship Id="rId13" Type="http://schemas.openxmlformats.org/officeDocument/2006/relationships/image" Target="../media/image12.emf"/><Relationship Id="rId3" Type="http://schemas.openxmlformats.org/officeDocument/2006/relationships/image" Target="../media/image2.(null)"/><Relationship Id="rId7" Type="http://schemas.openxmlformats.org/officeDocument/2006/relationships/image" Target="../media/image6.(null)"/><Relationship Id="rId12" Type="http://schemas.openxmlformats.org/officeDocument/2006/relationships/image" Target="../media/image11.(null)"/><Relationship Id="rId2" Type="http://schemas.openxmlformats.org/officeDocument/2006/relationships/image" Target="../media/image1.(null)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(null)"/><Relationship Id="rId11" Type="http://schemas.openxmlformats.org/officeDocument/2006/relationships/image" Target="../media/image10.emf"/><Relationship Id="rId5" Type="http://schemas.openxmlformats.org/officeDocument/2006/relationships/image" Target="../media/image4.(null)"/><Relationship Id="rId15" Type="http://schemas.openxmlformats.org/officeDocument/2006/relationships/image" Target="../media/image14.(null)"/><Relationship Id="rId10" Type="http://schemas.openxmlformats.org/officeDocument/2006/relationships/image" Target="../media/image9.(null)"/><Relationship Id="rId4" Type="http://schemas.openxmlformats.org/officeDocument/2006/relationships/image" Target="../media/image3.(null)"/><Relationship Id="rId9" Type="http://schemas.openxmlformats.org/officeDocument/2006/relationships/image" Target="../media/image8.(null)"/><Relationship Id="rId14" Type="http://schemas.openxmlformats.org/officeDocument/2006/relationships/image" Target="../media/image13.(null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CAF42632-98FF-494B-B434-8303F903AEF3}"/>
              </a:ext>
            </a:extLst>
          </p:cNvPr>
          <p:cNvSpPr txBox="1"/>
          <p:nvPr/>
        </p:nvSpPr>
        <p:spPr>
          <a:xfrm>
            <a:off x="251034" y="324317"/>
            <a:ext cx="292388" cy="741550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Species per </a:t>
            </a:r>
            <a:r>
              <a:rPr lang="en-US" sz="700" dirty="0" err="1">
                <a:latin typeface="Arial" charset="0"/>
                <a:ea typeface="Arial" charset="0"/>
                <a:cs typeface="Arial" charset="0"/>
              </a:rPr>
              <a:t>myr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42EFD83C-CA71-A34C-B25A-99E91D79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415" y="-560291"/>
            <a:ext cx="7714133" cy="7714133"/>
          </a:xfrm>
          <a:prstGeom prst="rect">
            <a:avLst/>
          </a:prstGeom>
        </p:spPr>
      </p:pic>
      <p:cxnSp>
        <p:nvCxnSpPr>
          <p:cNvPr id="6" name="5 Conector recto"/>
          <p:cNvCxnSpPr/>
          <p:nvPr/>
        </p:nvCxnSpPr>
        <p:spPr>
          <a:xfrm rot="5400000">
            <a:off x="4289382" y="2173394"/>
            <a:ext cx="3346704" cy="1588"/>
          </a:xfrm>
          <a:prstGeom prst="line">
            <a:avLst/>
          </a:prstGeom>
          <a:ln w="19050">
            <a:solidFill>
              <a:srgbClr val="9235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5933301" y="1844824"/>
            <a:ext cx="7360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i="1" dirty="0"/>
              <a:t>Agave </a:t>
            </a:r>
          </a:p>
          <a:p>
            <a:r>
              <a:rPr lang="es-ES" sz="1050" i="1" dirty="0"/>
              <a:t>sensu lato</a:t>
            </a:r>
          </a:p>
        </p:txBody>
      </p:sp>
      <p:cxnSp>
        <p:nvCxnSpPr>
          <p:cNvPr id="9" name="8 Conector recto"/>
          <p:cNvCxnSpPr/>
          <p:nvPr/>
        </p:nvCxnSpPr>
        <p:spPr>
          <a:xfrm rot="5400000">
            <a:off x="5489198" y="4503762"/>
            <a:ext cx="1143000" cy="1588"/>
          </a:xfrm>
          <a:prstGeom prst="line">
            <a:avLst/>
          </a:prstGeom>
          <a:ln w="19050">
            <a:solidFill>
              <a:srgbClr val="F1A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5990589" y="4237638"/>
            <a:ext cx="8947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i="1" dirty="0" err="1"/>
              <a:t>Furcraea</a:t>
            </a:r>
            <a:r>
              <a:rPr lang="es-ES" sz="1050" i="1" dirty="0"/>
              <a:t>/</a:t>
            </a:r>
          </a:p>
          <a:p>
            <a:r>
              <a:rPr lang="es-ES" sz="1050" i="1" dirty="0" err="1"/>
              <a:t>Beschorneria</a:t>
            </a:r>
            <a:endParaRPr lang="es-ES" sz="1050" i="1" dirty="0"/>
          </a:p>
        </p:txBody>
      </p:sp>
      <p:cxnSp>
        <p:nvCxnSpPr>
          <p:cNvPr id="13" name="12 Conector recto"/>
          <p:cNvCxnSpPr/>
          <p:nvPr/>
        </p:nvCxnSpPr>
        <p:spPr>
          <a:xfrm rot="5400000">
            <a:off x="5554867" y="5323511"/>
            <a:ext cx="393192" cy="7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5736854" y="5182173"/>
            <a:ext cx="5004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i="1" dirty="0" err="1"/>
              <a:t>Yucca</a:t>
            </a:r>
            <a:endParaRPr lang="es-ES" sz="1050" i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5805266" y="5487352"/>
            <a:ext cx="9973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i="1" dirty="0" err="1"/>
              <a:t>Hesperoyucca</a:t>
            </a:r>
            <a:r>
              <a:rPr lang="es-ES" sz="1050" i="1" dirty="0"/>
              <a:t>/</a:t>
            </a:r>
          </a:p>
          <a:p>
            <a:r>
              <a:rPr lang="es-ES" sz="1050" i="1" dirty="0" err="1"/>
              <a:t>Hesperaloe</a:t>
            </a:r>
            <a:endParaRPr lang="es-ES" sz="1050" i="1" dirty="0"/>
          </a:p>
        </p:txBody>
      </p:sp>
      <p:cxnSp>
        <p:nvCxnSpPr>
          <p:cNvPr id="16" name="12 Conector recto">
            <a:extLst>
              <a:ext uri="{FF2B5EF4-FFF2-40B4-BE49-F238E27FC236}">
                <a16:creationId xmlns:a16="http://schemas.microsoft.com/office/drawing/2014/main" id="{95734D2C-F27A-F748-8981-3A612014B6CF}"/>
              </a:ext>
            </a:extLst>
          </p:cNvPr>
          <p:cNvCxnSpPr>
            <a:cxnSpLocks/>
          </p:cNvCxnSpPr>
          <p:nvPr/>
        </p:nvCxnSpPr>
        <p:spPr>
          <a:xfrm>
            <a:off x="5823868" y="5539228"/>
            <a:ext cx="0" cy="328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928234-3EE8-B448-9970-D4DD6705EC3E}"/>
              </a:ext>
            </a:extLst>
          </p:cNvPr>
          <p:cNvGrpSpPr/>
          <p:nvPr/>
        </p:nvGrpSpPr>
        <p:grpSpPr>
          <a:xfrm>
            <a:off x="2348880" y="2221084"/>
            <a:ext cx="937480" cy="919884"/>
            <a:chOff x="2397124" y="1600199"/>
            <a:chExt cx="937480" cy="9198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5477BC-9843-2149-BEFB-AB39E24A420B}"/>
                </a:ext>
              </a:extLst>
            </p:cNvPr>
            <p:cNvSpPr txBox="1"/>
            <p:nvPr/>
          </p:nvSpPr>
          <p:spPr>
            <a:xfrm>
              <a:off x="2412557" y="2320028"/>
              <a:ext cx="92204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Diversification rate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00DE58-A209-1A49-AE0C-D7339653B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" t="9991" r="1" b="5287"/>
            <a:stretch/>
          </p:blipFill>
          <p:spPr>
            <a:xfrm>
              <a:off x="2397124" y="1600199"/>
              <a:ext cx="891307" cy="77470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042B2-3901-DE44-9D3F-CCC48B540BC2}"/>
              </a:ext>
            </a:extLst>
          </p:cNvPr>
          <p:cNvGrpSpPr/>
          <p:nvPr/>
        </p:nvGrpSpPr>
        <p:grpSpPr>
          <a:xfrm>
            <a:off x="2331940" y="1333718"/>
            <a:ext cx="884957" cy="915992"/>
            <a:chOff x="2403474" y="2498724"/>
            <a:chExt cx="884957" cy="9159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CDF3C3-4781-7049-9FDF-9AA0AE5F4192}"/>
                </a:ext>
              </a:extLst>
            </p:cNvPr>
            <p:cNvSpPr txBox="1"/>
            <p:nvPr/>
          </p:nvSpPr>
          <p:spPr>
            <a:xfrm>
              <a:off x="2485843" y="3214661"/>
              <a:ext cx="7825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Speciation rate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0A2CAA-01DA-804D-8412-E9B432574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9" t="9536" b="6089"/>
            <a:stretch/>
          </p:blipFill>
          <p:spPr>
            <a:xfrm>
              <a:off x="2403474" y="2498724"/>
              <a:ext cx="884957" cy="7715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B2CF8B2-1BE9-1540-8F10-BE7E9A1B410B}"/>
              </a:ext>
            </a:extLst>
          </p:cNvPr>
          <p:cNvSpPr txBox="1"/>
          <p:nvPr/>
        </p:nvSpPr>
        <p:spPr>
          <a:xfrm>
            <a:off x="256321" y="1345852"/>
            <a:ext cx="292388" cy="661400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Extinction 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4C2C4-9F5C-3D40-A3A5-85D51EEA97EF}"/>
              </a:ext>
            </a:extLst>
          </p:cNvPr>
          <p:cNvSpPr txBox="1"/>
          <p:nvPr/>
        </p:nvSpPr>
        <p:spPr>
          <a:xfrm>
            <a:off x="214843" y="2234407"/>
            <a:ext cx="400110" cy="661400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Relative </a:t>
            </a:r>
          </a:p>
          <a:p>
            <a:pPr algn="ctr"/>
            <a:r>
              <a:rPr lang="en-US" sz="700" dirty="0">
                <a:latin typeface="Arial" charset="0"/>
                <a:ea typeface="Arial" charset="0"/>
                <a:cs typeface="Arial" charset="0"/>
              </a:rPr>
              <a:t>Extinction rate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E31C78-BBBB-EE4C-B8B2-2AD054A83E3B}"/>
              </a:ext>
            </a:extLst>
          </p:cNvPr>
          <p:cNvGrpSpPr/>
          <p:nvPr/>
        </p:nvGrpSpPr>
        <p:grpSpPr>
          <a:xfrm>
            <a:off x="1425610" y="1327371"/>
            <a:ext cx="890246" cy="928691"/>
            <a:chOff x="1479549" y="2432050"/>
            <a:chExt cx="890246" cy="92869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33D83E-AC9F-6348-A9FA-7EBB68213525}"/>
                </a:ext>
              </a:extLst>
            </p:cNvPr>
            <p:cNvSpPr txBox="1"/>
            <p:nvPr/>
          </p:nvSpPr>
          <p:spPr>
            <a:xfrm>
              <a:off x="1516113" y="3160686"/>
              <a:ext cx="7825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Speciation rate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0DB290F-9CBC-ED4B-A5BB-5F0E08999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" t="9571" b="5446"/>
            <a:stretch/>
          </p:blipFill>
          <p:spPr>
            <a:xfrm>
              <a:off x="1479549" y="2432050"/>
              <a:ext cx="890246" cy="78105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06A0B0-E3C9-2E43-AD4E-F03B8668610B}"/>
              </a:ext>
            </a:extLst>
          </p:cNvPr>
          <p:cNvGrpSpPr/>
          <p:nvPr/>
        </p:nvGrpSpPr>
        <p:grpSpPr>
          <a:xfrm>
            <a:off x="1440584" y="2204866"/>
            <a:ext cx="922289" cy="934275"/>
            <a:chOff x="1498599" y="1527174"/>
            <a:chExt cx="922289" cy="93427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6078F7-A8D0-0644-AC91-F871BCB4BD19}"/>
                </a:ext>
              </a:extLst>
            </p:cNvPr>
            <p:cNvSpPr txBox="1"/>
            <p:nvPr/>
          </p:nvSpPr>
          <p:spPr>
            <a:xfrm>
              <a:off x="1498841" y="2261394"/>
              <a:ext cx="92204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Diversification rate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4EC7450-0E56-284F-A5DC-0DB88EF60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" t="8680" b="6091"/>
            <a:stretch/>
          </p:blipFill>
          <p:spPr>
            <a:xfrm>
              <a:off x="1498599" y="1527174"/>
              <a:ext cx="882651" cy="781107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A4E8C28-507C-D344-BB2E-876E8C4773F5}"/>
              </a:ext>
            </a:extLst>
          </p:cNvPr>
          <p:cNvGrpSpPr/>
          <p:nvPr/>
        </p:nvGrpSpPr>
        <p:grpSpPr>
          <a:xfrm>
            <a:off x="515840" y="1327371"/>
            <a:ext cx="893689" cy="928691"/>
            <a:chOff x="587374" y="2460625"/>
            <a:chExt cx="893689" cy="9286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8D8EC2-0ACB-8B4D-80F5-10525FBC8EB9}"/>
                </a:ext>
              </a:extLst>
            </p:cNvPr>
            <p:cNvSpPr txBox="1"/>
            <p:nvPr/>
          </p:nvSpPr>
          <p:spPr>
            <a:xfrm>
              <a:off x="653868" y="3189261"/>
              <a:ext cx="7825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Speciation rate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80B9043-2759-6245-869C-FB0AC092B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9" t="9432" b="5160"/>
            <a:stretch/>
          </p:blipFill>
          <p:spPr>
            <a:xfrm>
              <a:off x="587374" y="2460625"/>
              <a:ext cx="893689" cy="784225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72F9F5-49D1-C441-84C8-645608654EAD}"/>
              </a:ext>
            </a:extLst>
          </p:cNvPr>
          <p:cNvGrpSpPr/>
          <p:nvPr/>
        </p:nvGrpSpPr>
        <p:grpSpPr>
          <a:xfrm>
            <a:off x="526178" y="2209627"/>
            <a:ext cx="922047" cy="924748"/>
            <a:chOff x="580770" y="1536701"/>
            <a:chExt cx="922047" cy="9247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1FBA68-9F23-2F41-A093-A3C8FAB8EB79}"/>
                </a:ext>
              </a:extLst>
            </p:cNvPr>
            <p:cNvSpPr txBox="1"/>
            <p:nvPr/>
          </p:nvSpPr>
          <p:spPr>
            <a:xfrm>
              <a:off x="580770" y="2261394"/>
              <a:ext cx="92204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Diversification rate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1FC65CC-509D-E740-923F-AEE7B4C69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" t="9560" b="5462"/>
            <a:stretch/>
          </p:blipFill>
          <p:spPr>
            <a:xfrm>
              <a:off x="584200" y="1536701"/>
              <a:ext cx="887609" cy="777874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96B48B2-797C-1A42-8123-A23FC72CEABA}"/>
              </a:ext>
            </a:extLst>
          </p:cNvPr>
          <p:cNvSpPr txBox="1"/>
          <p:nvPr/>
        </p:nvSpPr>
        <p:spPr>
          <a:xfrm>
            <a:off x="2775293" y="647940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Time (</a:t>
            </a:r>
            <a:r>
              <a:rPr lang="en-US" sz="1000" dirty="0" err="1">
                <a:latin typeface="Arial" charset="0"/>
                <a:ea typeface="Arial" charset="0"/>
                <a:cs typeface="Arial" charset="0"/>
              </a:rPr>
              <a:t>myrs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BB46352-A4CD-E54B-81A9-209144BA4C28}"/>
              </a:ext>
            </a:extLst>
          </p:cNvPr>
          <p:cNvGrpSpPr/>
          <p:nvPr/>
        </p:nvGrpSpPr>
        <p:grpSpPr>
          <a:xfrm>
            <a:off x="397338" y="230899"/>
            <a:ext cx="1028700" cy="1117820"/>
            <a:chOff x="411090" y="3349745"/>
            <a:chExt cx="1028700" cy="1117820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7AF4FE1-E088-7542-9D7D-698278893DFE}"/>
                </a:ext>
              </a:extLst>
            </p:cNvPr>
            <p:cNvGrpSpPr/>
            <p:nvPr/>
          </p:nvGrpSpPr>
          <p:grpSpPr>
            <a:xfrm>
              <a:off x="411090" y="3349745"/>
              <a:ext cx="1028700" cy="1018553"/>
              <a:chOff x="425476" y="3287640"/>
              <a:chExt cx="1028700" cy="1018553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94845773-720A-7344-8D82-718D1BF5725C}"/>
                  </a:ext>
                </a:extLst>
              </p:cNvPr>
              <p:cNvGrpSpPr/>
              <p:nvPr/>
            </p:nvGrpSpPr>
            <p:grpSpPr>
              <a:xfrm>
                <a:off x="425476" y="3287640"/>
                <a:ext cx="1028700" cy="1018553"/>
                <a:chOff x="425476" y="3287640"/>
                <a:chExt cx="1028700" cy="1018553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82F2BCE1-5FDC-4947-84C4-998B69C69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5476" y="3287640"/>
                  <a:ext cx="1028700" cy="914400"/>
                </a:xfrm>
                <a:prstGeom prst="rect">
                  <a:avLst/>
                </a:prstGeom>
              </p:spPr>
            </p:pic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01C5476C-5B11-F541-8BD4-1241C18C0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66" t="69816" r="30164" b="11660"/>
                <a:stretch/>
              </p:blipFill>
              <p:spPr>
                <a:xfrm>
                  <a:off x="578338" y="3939475"/>
                  <a:ext cx="793262" cy="366718"/>
                </a:xfrm>
                <a:prstGeom prst="rect">
                  <a:avLst/>
                </a:prstGeom>
              </p:spPr>
            </p:pic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CE6D9D7-D6D0-4E4C-9828-8D755A296257}"/>
                    </a:ext>
                  </a:extLst>
                </p:cNvPr>
                <p:cNvSpPr/>
                <p:nvPr/>
              </p:nvSpPr>
              <p:spPr>
                <a:xfrm>
                  <a:off x="606799" y="3352801"/>
                  <a:ext cx="752476" cy="63182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9" name="Picture 118" descr="Backbone_Agave_Furcrea_rpanda_legend.pdf">
                <a:extLst>
                  <a:ext uri="{FF2B5EF4-FFF2-40B4-BE49-F238E27FC236}">
                    <a16:creationId xmlns:a16="http://schemas.microsoft.com/office/drawing/2014/main" id="{7526D5EF-DE5F-F048-A84C-3676AA7BB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89" t="29850" r="31286" b="64594"/>
              <a:stretch/>
            </p:blipFill>
            <p:spPr>
              <a:xfrm>
                <a:off x="619125" y="3375024"/>
                <a:ext cx="546100" cy="101601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7142FD2-77F4-A343-AC7B-E1074B33DC81}"/>
                  </a:ext>
                </a:extLst>
              </p:cNvPr>
              <p:cNvSpPr txBox="1"/>
              <p:nvPr/>
            </p:nvSpPr>
            <p:spPr>
              <a:xfrm>
                <a:off x="688793" y="3421036"/>
                <a:ext cx="527709" cy="14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0" dirty="0">
                    <a:latin typeface="Arial" charset="0"/>
                    <a:ea typeface="Arial" charset="0"/>
                    <a:cs typeface="Arial" charset="0"/>
                  </a:rPr>
                  <a:t>≃ speciation rate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9F1484B-F810-D74A-AB98-52A2EF1CB223}"/>
                </a:ext>
              </a:extLst>
            </p:cNvPr>
            <p:cNvSpPr txBox="1"/>
            <p:nvPr/>
          </p:nvSpPr>
          <p:spPr>
            <a:xfrm>
              <a:off x="692696" y="4267510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Time (</a:t>
              </a:r>
              <a:r>
                <a:rPr lang="en-US" sz="700" dirty="0" err="1">
                  <a:latin typeface="Arial" charset="0"/>
                  <a:ea typeface="Arial" charset="0"/>
                  <a:cs typeface="Arial" charset="0"/>
                </a:rPr>
                <a:t>myrs</a:t>
              </a:r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DEDDCCF-1599-4C4A-8E74-685DA79A95C8}"/>
              </a:ext>
            </a:extLst>
          </p:cNvPr>
          <p:cNvGrpSpPr/>
          <p:nvPr/>
        </p:nvGrpSpPr>
        <p:grpSpPr>
          <a:xfrm>
            <a:off x="1307669" y="229760"/>
            <a:ext cx="1028700" cy="1118961"/>
            <a:chOff x="1321421" y="3348604"/>
            <a:chExt cx="1028700" cy="1118961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403F039-7104-BD4A-94A1-A1D55BBFDE18}"/>
                </a:ext>
              </a:extLst>
            </p:cNvPr>
            <p:cNvGrpSpPr/>
            <p:nvPr/>
          </p:nvGrpSpPr>
          <p:grpSpPr>
            <a:xfrm>
              <a:off x="1321421" y="3348604"/>
              <a:ext cx="1028700" cy="1020834"/>
              <a:chOff x="1345332" y="3284626"/>
              <a:chExt cx="1028700" cy="1020834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6641FB3F-3A84-704E-A32A-5EA2C8326C1A}"/>
                  </a:ext>
                </a:extLst>
              </p:cNvPr>
              <p:cNvGrpSpPr/>
              <p:nvPr/>
            </p:nvGrpSpPr>
            <p:grpSpPr>
              <a:xfrm>
                <a:off x="1345332" y="3284626"/>
                <a:ext cx="1028700" cy="1020834"/>
                <a:chOff x="1345332" y="3284626"/>
                <a:chExt cx="1028700" cy="1020834"/>
              </a:xfrm>
            </p:grpSpPr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03E03DD1-8D3A-0C47-879A-06426A013F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5332" y="3284626"/>
                  <a:ext cx="1028700" cy="914400"/>
                </a:xfrm>
                <a:prstGeom prst="rect">
                  <a:avLst/>
                </a:prstGeom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2332677B-1C6D-6943-9748-3D001E1B0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66" t="69816" r="30164" b="11660"/>
                <a:stretch/>
              </p:blipFill>
              <p:spPr>
                <a:xfrm>
                  <a:off x="1502753" y="3938742"/>
                  <a:ext cx="793262" cy="366718"/>
                </a:xfrm>
                <a:prstGeom prst="rect">
                  <a:avLst/>
                </a:prstGeom>
              </p:spPr>
            </p:pic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7B398B5-75F7-2F40-AEE1-E2B82F01298D}"/>
                    </a:ext>
                  </a:extLst>
                </p:cNvPr>
                <p:cNvSpPr txBox="1"/>
                <p:nvPr/>
              </p:nvSpPr>
              <p:spPr>
                <a:xfrm>
                  <a:off x="1622243" y="3424211"/>
                  <a:ext cx="527709" cy="146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50" dirty="0">
                      <a:latin typeface="Arial" charset="0"/>
                      <a:ea typeface="Arial" charset="0"/>
                      <a:cs typeface="Arial" charset="0"/>
                    </a:rPr>
                    <a:t>≃ speciation rate</a:t>
                  </a: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C35B6C45-1A04-584C-9542-35DB7B7C47A6}"/>
                    </a:ext>
                  </a:extLst>
                </p:cNvPr>
                <p:cNvSpPr/>
                <p:nvPr/>
              </p:nvSpPr>
              <p:spPr>
                <a:xfrm>
                  <a:off x="1533525" y="3349626"/>
                  <a:ext cx="752476" cy="63182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8" name="Picture 127" descr="Furcrea_rpanda_legend.pdf">
                <a:extLst>
                  <a:ext uri="{FF2B5EF4-FFF2-40B4-BE49-F238E27FC236}">
                    <a16:creationId xmlns:a16="http://schemas.microsoft.com/office/drawing/2014/main" id="{AEC9DA11-623F-1143-A15D-396D800E4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91" t="25521" r="54399" b="66493"/>
              <a:stretch/>
            </p:blipFill>
            <p:spPr>
              <a:xfrm>
                <a:off x="1539874" y="3349624"/>
                <a:ext cx="517525" cy="146051"/>
              </a:xfrm>
              <a:prstGeom prst="rect">
                <a:avLst/>
              </a:prstGeom>
            </p:spPr>
          </p:pic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3E401E-FF53-9F49-8EB4-74EEC855BCA5}"/>
                </a:ext>
              </a:extLst>
            </p:cNvPr>
            <p:cNvSpPr txBox="1"/>
            <p:nvPr/>
          </p:nvSpPr>
          <p:spPr>
            <a:xfrm>
              <a:off x="1590547" y="4267510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Time (</a:t>
              </a:r>
              <a:r>
                <a:rPr lang="en-US" sz="700" dirty="0" err="1">
                  <a:latin typeface="Arial" charset="0"/>
                  <a:ea typeface="Arial" charset="0"/>
                  <a:cs typeface="Arial" charset="0"/>
                </a:rPr>
                <a:t>myrs</a:t>
              </a:r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DA75C33-9320-7746-9F4A-CC6EF1A7C8F8}"/>
              </a:ext>
            </a:extLst>
          </p:cNvPr>
          <p:cNvGrpSpPr/>
          <p:nvPr/>
        </p:nvGrpSpPr>
        <p:grpSpPr>
          <a:xfrm>
            <a:off x="2204864" y="231607"/>
            <a:ext cx="1028700" cy="1117112"/>
            <a:chOff x="2218616" y="3350453"/>
            <a:chExt cx="1028700" cy="111711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23F0C19-E0F7-2741-B054-31B198ECB9BD}"/>
                </a:ext>
              </a:extLst>
            </p:cNvPr>
            <p:cNvGrpSpPr/>
            <p:nvPr/>
          </p:nvGrpSpPr>
          <p:grpSpPr>
            <a:xfrm>
              <a:off x="2218616" y="3350453"/>
              <a:ext cx="1028700" cy="1017137"/>
              <a:chOff x="2274277" y="3266831"/>
              <a:chExt cx="1028700" cy="1017137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088A6B26-B5B1-F14C-BA7A-9C226489DE13}"/>
                  </a:ext>
                </a:extLst>
              </p:cNvPr>
              <p:cNvGrpSpPr/>
              <p:nvPr/>
            </p:nvGrpSpPr>
            <p:grpSpPr>
              <a:xfrm>
                <a:off x="2274277" y="3266831"/>
                <a:ext cx="1028700" cy="1017137"/>
                <a:chOff x="2274277" y="3266831"/>
                <a:chExt cx="1028700" cy="1017137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17ECDD5C-02CB-BA46-93E1-3DA11F435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66" t="69816" r="30164" b="11660"/>
                <a:stretch/>
              </p:blipFill>
              <p:spPr>
                <a:xfrm>
                  <a:off x="2430581" y="3917250"/>
                  <a:ext cx="793262" cy="366718"/>
                </a:xfrm>
                <a:prstGeom prst="rect">
                  <a:avLst/>
                </a:prstGeom>
              </p:spPr>
            </p:pic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876FD4E1-1850-8D44-BB54-F6EBBC16EC8C}"/>
                    </a:ext>
                  </a:extLst>
                </p:cNvPr>
                <p:cNvGrpSpPr/>
                <p:nvPr/>
              </p:nvGrpSpPr>
              <p:grpSpPr>
                <a:xfrm>
                  <a:off x="2274277" y="3266831"/>
                  <a:ext cx="1028700" cy="914400"/>
                  <a:chOff x="2274277" y="3266831"/>
                  <a:chExt cx="1028700" cy="914400"/>
                </a:xfrm>
              </p:grpSpPr>
              <p:pic>
                <p:nvPicPr>
                  <p:cNvPr id="142" name="Picture 141">
                    <a:extLst>
                      <a:ext uri="{FF2B5EF4-FFF2-40B4-BE49-F238E27FC236}">
                        <a16:creationId xmlns:a16="http://schemas.microsoft.com/office/drawing/2014/main" id="{B72398AB-7170-9948-A46E-244B05947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74277" y="3266831"/>
                    <a:ext cx="10287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>
                    <a:extLst>
                      <a:ext uri="{FF2B5EF4-FFF2-40B4-BE49-F238E27FC236}">
                        <a16:creationId xmlns:a16="http://schemas.microsoft.com/office/drawing/2014/main" id="{97326299-128B-5A44-A08F-DC75639B7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11" t="23611" r="54141" b="65304"/>
                  <a:stretch/>
                </p:blipFill>
                <p:spPr>
                  <a:xfrm>
                    <a:off x="2359325" y="3295291"/>
                    <a:ext cx="612476" cy="2027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B8C66FD-2C0B-D040-B1F9-6D6370EBF4C3}"/>
                  </a:ext>
                </a:extLst>
              </p:cNvPr>
              <p:cNvGrpSpPr/>
              <p:nvPr/>
            </p:nvGrpSpPr>
            <p:grpSpPr>
              <a:xfrm>
                <a:off x="2460625" y="3330576"/>
                <a:ext cx="752476" cy="631824"/>
                <a:chOff x="2460625" y="3330576"/>
                <a:chExt cx="752476" cy="63182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BDD7DB0E-2B03-014F-B971-F27F3224391E}"/>
                    </a:ext>
                  </a:extLst>
                </p:cNvPr>
                <p:cNvSpPr/>
                <p:nvPr/>
              </p:nvSpPr>
              <p:spPr>
                <a:xfrm>
                  <a:off x="2460625" y="3330576"/>
                  <a:ext cx="752476" cy="63182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E564EB0-AF3F-4C4B-B27F-C235FD8E9AC1}"/>
                    </a:ext>
                  </a:extLst>
                </p:cNvPr>
                <p:cNvSpPr txBox="1"/>
                <p:nvPr/>
              </p:nvSpPr>
              <p:spPr>
                <a:xfrm>
                  <a:off x="2530293" y="3408336"/>
                  <a:ext cx="527709" cy="146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50" dirty="0">
                      <a:latin typeface="Arial" charset="0"/>
                      <a:ea typeface="Arial" charset="0"/>
                      <a:cs typeface="Arial" charset="0"/>
                    </a:rPr>
                    <a:t>≃ speciation rate</a:t>
                  </a:r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86F1D7E-78BD-7E49-BF6B-23308E547A8D}"/>
                </a:ext>
              </a:extLst>
            </p:cNvPr>
            <p:cNvSpPr txBox="1"/>
            <p:nvPr/>
          </p:nvSpPr>
          <p:spPr>
            <a:xfrm>
              <a:off x="2481092" y="4267510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Time (</a:t>
              </a:r>
              <a:r>
                <a:rPr lang="en-US" sz="700" dirty="0" err="1">
                  <a:latin typeface="Arial" charset="0"/>
                  <a:ea typeface="Arial" charset="0"/>
                  <a:cs typeface="Arial" charset="0"/>
                </a:rPr>
                <a:t>myrs</a:t>
              </a:r>
              <a:r>
                <a:rPr lang="en-US" sz="700" dirty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7F056E1F-2401-D041-9D5E-64125A1DB500}"/>
              </a:ext>
            </a:extLst>
          </p:cNvPr>
          <p:cNvSpPr txBox="1"/>
          <p:nvPr/>
        </p:nvSpPr>
        <p:spPr>
          <a:xfrm>
            <a:off x="2362751" y="1301064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At stem </a:t>
            </a:r>
          </a:p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divergence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AF0EDF-FB86-6548-A9E8-1203B0DFE266}"/>
              </a:ext>
            </a:extLst>
          </p:cNvPr>
          <p:cNvSpPr txBox="1"/>
          <p:nvPr/>
        </p:nvSpPr>
        <p:spPr>
          <a:xfrm>
            <a:off x="2568939" y="2224429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At stem </a:t>
            </a:r>
          </a:p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divergence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FC3E127-4184-0E48-922B-1970F8BA8C78}"/>
              </a:ext>
            </a:extLst>
          </p:cNvPr>
          <p:cNvSpPr txBox="1"/>
          <p:nvPr/>
        </p:nvSpPr>
        <p:spPr>
          <a:xfrm>
            <a:off x="2748233" y="1345888"/>
            <a:ext cx="4748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At present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74E48C4-A828-5146-86C6-8C89CFAFD8EB}"/>
              </a:ext>
            </a:extLst>
          </p:cNvPr>
          <p:cNvSpPr txBox="1"/>
          <p:nvPr/>
        </p:nvSpPr>
        <p:spPr>
          <a:xfrm>
            <a:off x="2733292" y="2645770"/>
            <a:ext cx="4748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Arial" charset="0"/>
                <a:ea typeface="Arial" charset="0"/>
                <a:cs typeface="Arial" charset="0"/>
              </a:rPr>
              <a:t>At present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64FEFDA-7838-0B43-AE03-0D8C021F6EC9}"/>
              </a:ext>
            </a:extLst>
          </p:cNvPr>
          <p:cNvSpPr txBox="1"/>
          <p:nvPr/>
        </p:nvSpPr>
        <p:spPr>
          <a:xfrm>
            <a:off x="0" y="267134"/>
            <a:ext cx="3722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(a)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b)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c)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29086</TotalTime>
  <Words>72</Words>
  <Application>Microsoft Macintosh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Tema de Office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Nuri</dc:creator>
  <cp:lastModifiedBy>luna</cp:lastModifiedBy>
  <cp:revision>40</cp:revision>
  <cp:lastPrinted>2018-05-16T22:15:51Z</cp:lastPrinted>
  <dcterms:created xsi:type="dcterms:W3CDTF">2017-08-02T23:17:01Z</dcterms:created>
  <dcterms:modified xsi:type="dcterms:W3CDTF">2018-06-26T18:30:58Z</dcterms:modified>
</cp:coreProperties>
</file>